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0"/>
  </p:notesMasterIdLst>
  <p:handoutMasterIdLst>
    <p:handoutMasterId r:id="rId51"/>
  </p:handoutMasterIdLst>
  <p:sldIdLst>
    <p:sldId id="396" r:id="rId5"/>
    <p:sldId id="397" r:id="rId6"/>
    <p:sldId id="337" r:id="rId7"/>
    <p:sldId id="342" r:id="rId8"/>
    <p:sldId id="353" r:id="rId9"/>
    <p:sldId id="299" r:id="rId10"/>
    <p:sldId id="343" r:id="rId11"/>
    <p:sldId id="336" r:id="rId12"/>
    <p:sldId id="338" r:id="rId13"/>
    <p:sldId id="354" r:id="rId14"/>
    <p:sldId id="339" r:id="rId15"/>
    <p:sldId id="351" r:id="rId16"/>
    <p:sldId id="347" r:id="rId17"/>
    <p:sldId id="378" r:id="rId18"/>
    <p:sldId id="357" r:id="rId19"/>
    <p:sldId id="289" r:id="rId20"/>
    <p:sldId id="340" r:id="rId21"/>
    <p:sldId id="385" r:id="rId22"/>
    <p:sldId id="311" r:id="rId23"/>
    <p:sldId id="323" r:id="rId24"/>
    <p:sldId id="377" r:id="rId25"/>
    <p:sldId id="379" r:id="rId26"/>
    <p:sldId id="380" r:id="rId27"/>
    <p:sldId id="384" r:id="rId28"/>
    <p:sldId id="383" r:id="rId29"/>
    <p:sldId id="381" r:id="rId30"/>
    <p:sldId id="386" r:id="rId31"/>
    <p:sldId id="382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48" r:id="rId40"/>
    <p:sldId id="375" r:id="rId41"/>
    <p:sldId id="365" r:id="rId42"/>
    <p:sldId id="371" r:id="rId43"/>
    <p:sldId id="345" r:id="rId44"/>
    <p:sldId id="316" r:id="rId45"/>
    <p:sldId id="308" r:id="rId46"/>
    <p:sldId id="395" r:id="rId47"/>
    <p:sldId id="373" r:id="rId48"/>
    <p:sldId id="324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hiddenSlides="1" frameSlides="1"/>
  <p:clrMru>
    <a:srgbClr val="2AABE2"/>
    <a:srgbClr val="1C69CF"/>
    <a:srgbClr val="14466C"/>
    <a:srgbClr val="1CAEED"/>
    <a:srgbClr val="205CA8"/>
    <a:srgbClr val="CCE8B8"/>
    <a:srgbClr val="3891FF"/>
    <a:srgbClr val="CCCCCC"/>
    <a:srgbClr val="133056"/>
    <a:srgbClr val="FB7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 autoAdjust="0"/>
    <p:restoredTop sz="90357" autoAdjust="0"/>
  </p:normalViewPr>
  <p:slideViewPr>
    <p:cSldViewPr snapToGrid="0" snapToObjects="1">
      <p:cViewPr>
        <p:scale>
          <a:sx n="111" d="100"/>
          <a:sy n="111" d="100"/>
        </p:scale>
        <p:origin x="-104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Sheet1!$A$2:$B$8</c:f>
              <c:multiLvlStrCache>
                <c:ptCount val="7"/>
                <c:lvl>
                  <c:pt idx="0">
                    <c:v>October 10, 2016</c:v>
                  </c:pt>
                  <c:pt idx="1">
                    <c:v>February 18, 2017</c:v>
                  </c:pt>
                  <c:pt idx="2">
                    <c:v>May 5, 2017</c:v>
                  </c:pt>
                  <c:pt idx="3">
                    <c:v>May 22, 2017</c:v>
                  </c:pt>
                  <c:pt idx="4">
                    <c:v>July 23, 2017</c:v>
                  </c:pt>
                  <c:pt idx="5">
                    <c:v>August 14, 2017</c:v>
                  </c:pt>
                  <c:pt idx="6">
                    <c:v>September 17, 2017</c:v>
                  </c:pt>
                </c:lvl>
                <c:lvl>
                  <c:pt idx="0">
                    <c:v>0.1.0</c:v>
                  </c:pt>
                  <c:pt idx="1">
                    <c:v>0.2.0</c:v>
                  </c:pt>
                  <c:pt idx="2">
                    <c:v>0.3.0</c:v>
                  </c:pt>
                  <c:pt idx="3">
                    <c:v>0.4.0</c:v>
                  </c:pt>
                  <c:pt idx="4">
                    <c:v>0.5.0</c:v>
                  </c:pt>
                  <c:pt idx="5">
                    <c:v>0.6.0</c:v>
                  </c:pt>
                  <c:pt idx="6">
                    <c:v>0.7.0</c:v>
                  </c:pt>
                </c:lvl>
              </c:multiLvlStrCache>
            </c:multiLvlStrRef>
          </c:cat>
          <c:val>
            <c:numRef>
              <c:f>Sheet1!$C$2:$C$8</c:f>
              <c:numCache>
                <c:formatCode>0</c:formatCode>
                <c:ptCount val="7"/>
                <c:pt idx="0">
                  <c:v>237.0</c:v>
                </c:pt>
                <c:pt idx="1">
                  <c:v>131.0</c:v>
                </c:pt>
                <c:pt idx="2">
                  <c:v>76.0</c:v>
                </c:pt>
                <c:pt idx="3">
                  <c:v>17.0</c:v>
                </c:pt>
                <c:pt idx="4">
                  <c:v>62.0</c:v>
                </c:pt>
                <c:pt idx="5">
                  <c:v>22.0</c:v>
                </c:pt>
                <c:pt idx="6">
                  <c:v>34.0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Changes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Sheet1!$A$2:$B$8</c:f>
              <c:multiLvlStrCache>
                <c:ptCount val="7"/>
                <c:lvl>
                  <c:pt idx="0">
                    <c:v>October 10, 2016</c:v>
                  </c:pt>
                  <c:pt idx="1">
                    <c:v>February 18, 2017</c:v>
                  </c:pt>
                  <c:pt idx="2">
                    <c:v>May 5, 2017</c:v>
                  </c:pt>
                  <c:pt idx="3">
                    <c:v>May 22, 2017</c:v>
                  </c:pt>
                  <c:pt idx="4">
                    <c:v>July 23, 2017</c:v>
                  </c:pt>
                  <c:pt idx="5">
                    <c:v>August 14, 2017</c:v>
                  </c:pt>
                  <c:pt idx="6">
                    <c:v>September 17, 2017</c:v>
                  </c:pt>
                </c:lvl>
                <c:lvl>
                  <c:pt idx="0">
                    <c:v>0.1.0</c:v>
                  </c:pt>
                  <c:pt idx="1">
                    <c:v>0.2.0</c:v>
                  </c:pt>
                  <c:pt idx="2">
                    <c:v>0.3.0</c:v>
                  </c:pt>
                  <c:pt idx="3">
                    <c:v>0.4.0</c:v>
                  </c:pt>
                  <c:pt idx="4">
                    <c:v>0.5.0</c:v>
                  </c:pt>
                  <c:pt idx="5">
                    <c:v>0.6.0</c:v>
                  </c:pt>
                  <c:pt idx="6">
                    <c:v>0.7.0</c:v>
                  </c:pt>
                </c:lvl>
              </c:multiLvlStrCache>
            </c:multiLvl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178.0</c:v>
                </c:pt>
                <c:pt idx="1">
                  <c:v>195.0</c:v>
                </c:pt>
                <c:pt idx="2">
                  <c:v>311.0</c:v>
                </c:pt>
                <c:pt idx="3">
                  <c:v>89.0</c:v>
                </c:pt>
                <c:pt idx="4">
                  <c:v>138.0</c:v>
                </c:pt>
                <c:pt idx="5">
                  <c:v>93.0</c:v>
                </c:pt>
                <c:pt idx="6">
                  <c:v>137.0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-20"/>
        <c:axId val="1779264752"/>
        <c:axId val="1779267072"/>
      </c:barChart>
      <c:catAx>
        <c:axId val="177926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267072"/>
        <c:crosses val="autoZero"/>
        <c:auto val="1"/>
        <c:lblAlgn val="ctr"/>
        <c:lblOffset val="100"/>
        <c:noMultiLvlLbl val="0"/>
      </c:catAx>
      <c:valAx>
        <c:axId val="1779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26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AAB70-5070-1448-BC58-5AD20C51C1A9}" type="datetimeFigureOut">
              <a:rPr lang="en-US" smtClean="0">
                <a:latin typeface="Lato Regular"/>
              </a:rPr>
              <a:t>9/28/17</a:t>
            </a:fld>
            <a:endParaRPr lang="en-US" dirty="0">
              <a:latin typeface="Lato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8238-A549-6C46-A965-1D36F95C1C2A}" type="slidenum">
              <a:rPr lang="en-US" smtClean="0">
                <a:latin typeface="Lato Regular"/>
              </a:rPr>
              <a:t>‹#›</a:t>
            </a:fld>
            <a:endParaRPr lang="en-US" dirty="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1651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Regular"/>
              </a:defRPr>
            </a:lvl1pPr>
          </a:lstStyle>
          <a:p>
            <a:fld id="{AD1A297C-8F0D-D241-9D1F-35A8DF45076B}" type="datetimeFigureOut">
              <a:rPr lang="en-US" smtClean="0"/>
              <a:pPr/>
              <a:t>9/28/17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Regular"/>
              </a:defRPr>
            </a:lvl1pPr>
          </a:lstStyle>
          <a:p>
            <a:fld id="{689F08DA-4389-A943-B280-1E9BB94853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6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4392" y="342900"/>
            <a:ext cx="8487381" cy="59412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4744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13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87925"/>
            <a:ext cx="8229600" cy="370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09980" y="481423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40000"/>
                    <a:lumOff val="60000"/>
                  </a:schemeClr>
                </a:solidFill>
                <a:latin typeface="Lato Regular"/>
                <a:cs typeface="Lato Regular"/>
              </a:defRPr>
            </a:lvl1pPr>
          </a:lstStyle>
          <a:p>
            <a:fld id="{0AA43912-C7A1-0C4A-B507-8ED2A4940D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3198" y="4763217"/>
            <a:ext cx="273282" cy="273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9408" y="4676892"/>
            <a:ext cx="466608" cy="4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3" r:id="rId6"/>
    <p:sldLayoutId id="2147493464" r:id="rId7"/>
    <p:sldLayoutId id="2147493465" r:id="rId8"/>
    <p:sldLayoutId id="2147493466" r:id="rId9"/>
    <p:sldLayoutId id="2147493467" r:id="rId10"/>
    <p:sldLayoutId id="214749346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 charset="0"/>
          <a:ea typeface="+mj-ea"/>
          <a:cs typeface="La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j-lt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hyperlink" Target="https://blog.twitter.com/2013/dremel-made-simple-with-parque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.apache.org/arrowresult1" TargetMode="External"/><Relationship Id="rId4" Type="http://schemas.openxmlformats.org/officeDocument/2006/relationships/hyperlink" Target="http://s.apache.org/arrowstrata2" TargetMode="External"/><Relationship Id="rId5" Type="http://schemas.openxmlformats.org/officeDocument/2006/relationships/hyperlink" Target="http://s.apache.org/arrowresult2" TargetMode="External"/><Relationship Id="rId6" Type="http://schemas.openxmlformats.org/officeDocument/2006/relationships/hyperlink" Target="http://s.apache.org/arrowstrata3" TargetMode="External"/><Relationship Id="rId7" Type="http://schemas.openxmlformats.org/officeDocument/2006/relationships/hyperlink" Target="http://s.apache.org/arrowresult3" TargetMode="External"/><Relationship Id="rId8" Type="http://schemas.openxmlformats.org/officeDocument/2006/relationships/hyperlink" Target="http://s.apache.org/arrowstrata4" TargetMode="External"/><Relationship Id="rId9" Type="http://schemas.openxmlformats.org/officeDocument/2006/relationships/hyperlink" Target="http://s.apache.org/arrowresult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.apache.org/arrowstrata1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achearrowslackin.herokuapp.com/" TargetMode="External"/><Relationship Id="rId3" Type="http://schemas.openxmlformats.org/officeDocument/2006/relationships/hyperlink" Target="https://parquet-slack-invite.herokuapp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2.emf"/><Relationship Id="rId8" Type="http://schemas.openxmlformats.org/officeDocument/2006/relationships/image" Target="../media/image10.tiff"/><Relationship Id="rId9" Type="http://schemas.openxmlformats.org/officeDocument/2006/relationships/image" Target="../media/image1.tiff"/><Relationship Id="rId10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0718" y="2797758"/>
            <a:ext cx="6847609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columnar roadmap:</a:t>
            </a:r>
          </a:p>
          <a:p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Apache Parquet and Apache Arrow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2" y="521976"/>
            <a:ext cx="2118002" cy="211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227082"/>
            <a:ext cx="2707790" cy="270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3077" y="3975094"/>
            <a:ext cx="618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Julien Le Dem,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VP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Apache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Parquet, Apache Arrow PMC</a:t>
            </a:r>
          </a:p>
        </p:txBody>
      </p:sp>
    </p:spTree>
    <p:extLst>
      <p:ext uri="{BB962C8B-B14F-4D97-AF65-F5344CB8AC3E}">
        <p14:creationId xmlns:p14="http://schemas.microsoft.com/office/powerpoint/2010/main" val="20021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on disk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3509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on disk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Compact format: </a:t>
            </a:r>
          </a:p>
          <a:p>
            <a:pPr lvl="1"/>
            <a:r>
              <a:rPr lang="en-US" dirty="0" smtClean="0"/>
              <a:t>type aware encodings </a:t>
            </a:r>
          </a:p>
          <a:p>
            <a:pPr lvl="1"/>
            <a:r>
              <a:rPr lang="en-US" dirty="0" smtClean="0"/>
              <a:t>better compression</a:t>
            </a:r>
          </a:p>
          <a:p>
            <a:r>
              <a:rPr lang="en-US" dirty="0" smtClean="0"/>
              <a:t>Optimized I/O:</a:t>
            </a:r>
          </a:p>
          <a:p>
            <a:pPr lvl="1"/>
            <a:r>
              <a:rPr lang="en-US" dirty="0" smtClean="0"/>
              <a:t>Projection push down (column pruning)</a:t>
            </a:r>
          </a:p>
          <a:p>
            <a:pPr lvl="1"/>
            <a:r>
              <a:rPr lang="en-US" dirty="0" smtClean="0"/>
              <a:t>Predicate push down (filters based on stats)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Parquet nested representation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7" y="1804555"/>
            <a:ext cx="4106450" cy="19465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269" y="1804555"/>
            <a:ext cx="26095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Columns:</a:t>
            </a:r>
          </a:p>
          <a:p>
            <a:r>
              <a:rPr lang="en-US" dirty="0" err="1"/>
              <a:t>docid</a:t>
            </a:r>
            <a:endParaRPr lang="en-US" dirty="0"/>
          </a:p>
          <a:p>
            <a:r>
              <a:rPr lang="en-US" dirty="0" err="1"/>
              <a:t>links.backward</a:t>
            </a:r>
            <a:endParaRPr lang="en-US" dirty="0"/>
          </a:p>
          <a:p>
            <a:r>
              <a:rPr lang="en-US" dirty="0" err="1"/>
              <a:t>links.forward</a:t>
            </a:r>
            <a:endParaRPr lang="en-US" dirty="0"/>
          </a:p>
          <a:p>
            <a:r>
              <a:rPr lang="en-US" dirty="0" err="1"/>
              <a:t>name.language.code</a:t>
            </a:r>
            <a:endParaRPr lang="en-US" dirty="0"/>
          </a:p>
          <a:p>
            <a:r>
              <a:rPr lang="en-US" dirty="0" err="1"/>
              <a:t>name.language.country</a:t>
            </a:r>
            <a:endParaRPr lang="en-US" dirty="0"/>
          </a:p>
          <a:p>
            <a:r>
              <a:rPr lang="en-US" dirty="0" err="1"/>
              <a:t>name.url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35682" y="2712027"/>
            <a:ext cx="518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892" y="1161681"/>
            <a:ext cx="404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Borrowed from the Google </a:t>
            </a:r>
            <a:r>
              <a:rPr lang="en-US" dirty="0" err="1"/>
              <a:t>Dremel</a:t>
            </a:r>
            <a:r>
              <a:rPr lang="en-US" dirty="0"/>
              <a:t> paper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43625" y="4112879"/>
            <a:ext cx="724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HelveticaNeue-Light" charset="0"/>
                <a:hlinkClick r:id="rId3"/>
              </a:rPr>
              <a:t>https://blog.twitter.com/2013/dremel-made-simple-with-parquet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only the data you need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464243"/>
            <a:ext cx="6768662" cy="280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69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10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6274" y="768621"/>
            <a:ext cx="185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Read only the data you need!</a:t>
            </a:r>
          </a:p>
        </p:txBody>
      </p:sp>
    </p:spTree>
    <p:extLst>
      <p:ext uri="{BB962C8B-B14F-4D97-AF65-F5344CB8AC3E}">
        <p14:creationId xmlns:p14="http://schemas.microsoft.com/office/powerpoint/2010/main" val="4497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file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887925"/>
            <a:ext cx="8599990" cy="32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in memory columnar format</a:t>
            </a:r>
          </a:p>
        </p:txBody>
      </p:sp>
    </p:spTree>
    <p:extLst>
      <p:ext uri="{BB962C8B-B14F-4D97-AF65-F5344CB8AC3E}">
        <p14:creationId xmlns:p14="http://schemas.microsoft.com/office/powerpoint/2010/main" val="97695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229600" cy="349888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Well-documented and cross language compatible</a:t>
            </a:r>
          </a:p>
          <a:p>
            <a:r>
              <a:rPr lang="en-US" sz="3000" dirty="0" smtClean="0"/>
              <a:t>Designed to take advantage of modern CPU</a:t>
            </a:r>
          </a:p>
          <a:p>
            <a:r>
              <a:rPr lang="en-US" sz="3000" dirty="0" smtClean="0"/>
              <a:t>Embeddable </a:t>
            </a:r>
          </a:p>
          <a:p>
            <a:pPr lvl="1"/>
            <a:r>
              <a:rPr lang="en-US" dirty="0" smtClean="0"/>
              <a:t>in execution engines, storage layers, etc.</a:t>
            </a:r>
          </a:p>
          <a:p>
            <a:r>
              <a:rPr lang="en-US" sz="3000" dirty="0" smtClean="0"/>
              <a:t>Interoperable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96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in memory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Maximize CPU throughput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cache locality</a:t>
            </a:r>
          </a:p>
          <a:p>
            <a:r>
              <a:rPr lang="en-US" dirty="0" smtClean="0"/>
              <a:t>Scatter/gather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56" y="646595"/>
            <a:ext cx="5006288" cy="4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83" y="352306"/>
            <a:ext cx="8487381" cy="594122"/>
          </a:xfrm>
        </p:spPr>
        <p:txBody>
          <a:bodyPr/>
          <a:lstStyle/>
          <a:p>
            <a:r>
              <a:rPr lang="en-US" dirty="0" smtClean="0"/>
              <a:t>Columnar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92" y="918080"/>
            <a:ext cx="400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persons = [{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18,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[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‘555-111-1111’,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’Jack',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37,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phones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[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555-333-3333’ 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}]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39" y="180372"/>
            <a:ext cx="4318725" cy="41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194574"/>
            <a:ext cx="1921051" cy="1282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044262"/>
            <a:ext cx="7262648" cy="2550359"/>
          </a:xfrm>
        </p:spPr>
        <p:txBody>
          <a:bodyPr>
            <a:normAutofit/>
          </a:bodyPr>
          <a:lstStyle/>
          <a:p>
            <a:r>
              <a:rPr lang="en-US" dirty="0" smtClean="0"/>
              <a:t>Creator </a:t>
            </a:r>
            <a:r>
              <a:rPr lang="en-US" dirty="0"/>
              <a:t>of </a:t>
            </a:r>
            <a:r>
              <a:rPr lang="en-US" dirty="0" smtClean="0"/>
              <a:t>Parquet</a:t>
            </a:r>
          </a:p>
          <a:p>
            <a:r>
              <a:rPr lang="en-US" dirty="0"/>
              <a:t>Apache </a:t>
            </a:r>
            <a:r>
              <a:rPr lang="en-US" dirty="0" smtClean="0"/>
              <a:t>member</a:t>
            </a:r>
            <a:endParaRPr lang="en-US" dirty="0"/>
          </a:p>
          <a:p>
            <a:r>
              <a:rPr lang="en-US" dirty="0" smtClean="0"/>
              <a:t>Apache PMCs: Arrow</a:t>
            </a:r>
            <a:r>
              <a:rPr lang="en-US" dirty="0"/>
              <a:t>, </a:t>
            </a:r>
            <a:r>
              <a:rPr lang="en-US" dirty="0" smtClean="0"/>
              <a:t>Kudu, Heron, Incubator, Pig, Parquet</a:t>
            </a:r>
          </a:p>
          <a:p>
            <a:r>
              <a:rPr lang="en-US" dirty="0" smtClean="0"/>
              <a:t>Formerly </a:t>
            </a:r>
            <a:r>
              <a:rPr lang="en-US" dirty="0"/>
              <a:t>Tech Lead at Twitter on Data Platforms.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53063" y="887961"/>
            <a:ext cx="6923985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Julien Le </a:t>
            </a:r>
            <a:r>
              <a:rPr lang="en-US" dirty="0" smtClean="0"/>
              <a:t>Dem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@J_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54" y="110359"/>
            <a:ext cx="2030467" cy="2030467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idx="1"/>
          </p:nvPr>
        </p:nvSpPr>
        <p:spPr>
          <a:xfrm>
            <a:off x="6551077" y="1099625"/>
            <a:ext cx="959548" cy="40448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mtClean="0"/>
              <a:t>Julien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87" y="959518"/>
            <a:ext cx="709203" cy="7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Batch Construction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8471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Schema Negotiation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57199" y="15738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57199" y="23666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57199" y="29247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57197" y="34828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1907997" y="1033798"/>
            <a:ext cx="4554070" cy="3032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84248" y="1033799"/>
            <a:ext cx="338846" cy="1890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84248" y="3482861"/>
            <a:ext cx="338846" cy="583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59630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name (offset)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042785" y="22649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n</a:t>
            </a:r>
            <a:r>
              <a:rPr lang="en-US" sz="1600" dirty="0" smtClean="0"/>
              <a:t>ame (data)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043532" y="2716684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(data)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2044279" y="31683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(list offset)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041291" y="3620084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(data)</a:t>
            </a:r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2045773" y="1337893"/>
            <a:ext cx="4206796" cy="3312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</a:t>
            </a:r>
            <a:r>
              <a:rPr lang="en-US" sz="1600" dirty="0" smtClean="0"/>
              <a:t>ata header (describes offsets into data)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042038" y="1813284"/>
            <a:ext cx="2094433" cy="331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smtClean="0"/>
              <a:t>name (bitmap)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161124" y="2262813"/>
            <a:ext cx="2094433" cy="33129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ge (bitmap)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161871" y="2721307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hones (bitmap)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162620" y="3170836"/>
            <a:ext cx="2094433" cy="331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p</a:t>
            </a:r>
            <a:r>
              <a:rPr lang="en-US" sz="1200" dirty="0" smtClean="0"/>
              <a:t>hones (offset)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85226" y="1405275"/>
            <a:ext cx="25860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name: </a:t>
            </a:r>
            <a:r>
              <a:rPr lang="en-US" sz="14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’Joe',</a:t>
            </a:r>
            <a:endParaRPr lang="en-US" sz="14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age: 18,</a:t>
            </a:r>
            <a:endParaRPr lang="en-US" sz="1400" dirty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phones: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555-111-1111’, 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‘555-222-2222’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] </a:t>
            </a:r>
          </a:p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1923094" y="4121922"/>
            <a:ext cx="4538973" cy="1669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</a:rPr>
              <a:t>Each box (vector) </a:t>
            </a:r>
            <a:r>
              <a:rPr lang="en-US" sz="1600" dirty="0">
                <a:solidFill>
                  <a:schemeClr val="tx1"/>
                </a:solidFill>
              </a:rPr>
              <a:t>is </a:t>
            </a:r>
            <a:r>
              <a:rPr lang="en-US" sz="1600" dirty="0" smtClean="0">
                <a:solidFill>
                  <a:schemeClr val="tx1"/>
                </a:solidFill>
              </a:rPr>
              <a:t>contiguous memory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The entire record batch is contiguous on wire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8426" y="2331744"/>
            <a:ext cx="1835150" cy="80579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87" y="3305176"/>
            <a:ext cx="8031726" cy="1021556"/>
          </a:xfrm>
        </p:spPr>
        <p:txBody>
          <a:bodyPr/>
          <a:lstStyle/>
          <a:p>
            <a:r>
              <a:rPr lang="en-US" smtClean="0"/>
              <a:t>Vertical integration: Parquet </a:t>
            </a:r>
            <a:r>
              <a:rPr lang="en-US" dirty="0" smtClean="0"/>
              <a:t>to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comparison for flat schema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70" y="719331"/>
            <a:ext cx="6607859" cy="38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conversion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8" y="1261641"/>
            <a:ext cx="8820763" cy="27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conversion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8" y="1261641"/>
            <a:ext cx="8820763" cy="274391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923818" y="844952"/>
            <a:ext cx="1759352" cy="1608881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3494" y="320476"/>
            <a:ext cx="317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Data dependent branch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5488" y="2257063"/>
            <a:ext cx="1689903" cy="32239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Peeling away abstraction layers</a:t>
            </a:r>
            <a:br>
              <a:rPr lang="en-US" dirty="0" smtClean="0"/>
            </a:br>
            <a:r>
              <a:rPr lang="en-US" dirty="0" smtClean="0"/>
              <a:t>Vectorized read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4" y="0"/>
            <a:ext cx="3418485" cy="1921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6217" y="1921397"/>
            <a:ext cx="1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(They have layers)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packing case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" y="719331"/>
            <a:ext cx="8866208" cy="40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packing case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" y="719331"/>
            <a:ext cx="8866208" cy="40859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629874" y="693487"/>
            <a:ext cx="983848" cy="748243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9550" y="231822"/>
            <a:ext cx="1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 branch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23281" y="1053297"/>
            <a:ext cx="2071868" cy="61345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93939" y="3728978"/>
            <a:ext cx="3269847" cy="35688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13722" y="745174"/>
            <a:ext cx="150470" cy="2758780"/>
          </a:xfrm>
          <a:prstGeom prst="straightConnector1">
            <a:avLst/>
          </a:prstGeom>
          <a:ln w="149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0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1772" y="1968025"/>
            <a:ext cx="380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Block of defined values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026" y="2324606"/>
            <a:ext cx="3958544" cy="106677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198857"/>
            <a:ext cx="538223" cy="335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Driven </a:t>
            </a:r>
            <a:r>
              <a:rPr lang="en-US" dirty="0" smtClean="0"/>
              <a:t>Standard</a:t>
            </a:r>
          </a:p>
          <a:p>
            <a:r>
              <a:rPr lang="en-US" dirty="0" smtClean="0"/>
              <a:t>Benefits of Columnar representation</a:t>
            </a:r>
          </a:p>
          <a:p>
            <a:r>
              <a:rPr lang="en-US" dirty="0" smtClean="0"/>
              <a:t>Vertical integration: Parquet to Arrow</a:t>
            </a:r>
          </a:p>
          <a:p>
            <a:r>
              <a:rPr lang="en-US" dirty="0" smtClean="0"/>
              <a:t>Arrow 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174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" y="873240"/>
            <a:ext cx="8900932" cy="3516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4923" y="3224654"/>
            <a:ext cx="380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Block of null values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25837" y="3609396"/>
            <a:ext cx="4276847" cy="3491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1" y="2456762"/>
            <a:ext cx="526648" cy="3491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 push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filter and projection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719331"/>
            <a:ext cx="7451001" cy="3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filter and projection implementation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6" y="719331"/>
            <a:ext cx="6533991" cy="4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Peeling away abstractions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63"/>
            <a:ext cx="9144000" cy="37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569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high performance UDFs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3" y="1273971"/>
            <a:ext cx="9144000" cy="3320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6" y="205979"/>
            <a:ext cx="26289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5" y="2542160"/>
            <a:ext cx="156293" cy="156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81" y="2540471"/>
            <a:ext cx="157982" cy="157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6" y="2540471"/>
            <a:ext cx="157982" cy="157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9" y="4267028"/>
            <a:ext cx="157982" cy="15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07" y="1064593"/>
            <a:ext cx="157982" cy="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</a:t>
            </a:r>
            <a:r>
              <a:rPr lang="en-US" dirty="0" smtClean="0"/>
              <a:t>RPC/REST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Generic way to retrieve data in Arrow format</a:t>
            </a:r>
          </a:p>
          <a:p>
            <a:r>
              <a:rPr lang="en-US" dirty="0"/>
              <a:t>Generic way to </a:t>
            </a:r>
            <a:r>
              <a:rPr lang="en-US" dirty="0" smtClean="0"/>
              <a:t>serve data </a:t>
            </a:r>
            <a:r>
              <a:rPr lang="en-US" dirty="0"/>
              <a:t>in Arrow format</a:t>
            </a:r>
          </a:p>
          <a:p>
            <a:r>
              <a:rPr lang="en-US" dirty="0" smtClean="0"/>
              <a:t>Simplify integrations across the ecosystem</a:t>
            </a:r>
          </a:p>
          <a:p>
            <a:r>
              <a:rPr lang="en-US" dirty="0" smtClean="0"/>
              <a:t>Arrow based pipe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storage interchange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" y="1078942"/>
            <a:ext cx="6297194" cy="34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arrow based cache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9639" y="1791600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4" y="917235"/>
            <a:ext cx="4826025" cy="36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Driven </a:t>
            </a:r>
            <a:r>
              <a:rPr lang="en-US" dirty="0"/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5085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RPC: Single system execution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7" y="678464"/>
            <a:ext cx="1300676" cy="477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86" y="4410378"/>
            <a:ext cx="3670300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6437" y="1687691"/>
            <a:ext cx="2223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memory representation is sent over the wire.</a:t>
            </a:r>
          </a:p>
          <a:p>
            <a:endParaRPr lang="en-US" dirty="0" smtClean="0"/>
          </a:p>
          <a:p>
            <a:r>
              <a:rPr lang="en-US" dirty="0" smtClean="0"/>
              <a:t>No serialization overhead.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4604"/>
            <a:ext cx="6099817" cy="3745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9" y="1078942"/>
            <a:ext cx="112874" cy="112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1416537"/>
            <a:ext cx="112874" cy="112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623" y="1360100"/>
            <a:ext cx="112874" cy="112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031" y="1775352"/>
            <a:ext cx="112874" cy="1128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978" y="3083291"/>
            <a:ext cx="112874" cy="112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2644564"/>
            <a:ext cx="112874" cy="1128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0" y="3929028"/>
            <a:ext cx="112874" cy="1128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1775352"/>
            <a:ext cx="112874" cy="112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79" y="3036428"/>
            <a:ext cx="112874" cy="1128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3036428"/>
            <a:ext cx="112874" cy="112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116" y="4297504"/>
            <a:ext cx="112874" cy="1128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83" y="4297504"/>
            <a:ext cx="112874" cy="1128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13" y="2677613"/>
            <a:ext cx="112874" cy="1128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20" y="3929028"/>
            <a:ext cx="112874" cy="1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719331"/>
            <a:ext cx="46067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Integration: </a:t>
            </a:r>
          </a:p>
          <a:p>
            <a:r>
              <a:rPr lang="en-US" sz="1600" dirty="0" smtClean="0"/>
              <a:t>	53x speedup (IBM spark work on SPARK-13534)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3"/>
              </a:rPr>
              <a:t>s.apache.org/arrowresult1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- Streaming Arrow Performance</a:t>
            </a:r>
          </a:p>
          <a:p>
            <a:r>
              <a:rPr lang="en-US" sz="1600" dirty="0" smtClean="0"/>
              <a:t>	7.75GB/s data movement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5"/>
              </a:rPr>
              <a:t>s.apache.org/arrowresult2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- Arrow Parquet C++ Integration</a:t>
            </a:r>
          </a:p>
          <a:p>
            <a:r>
              <a:rPr lang="en-US" sz="1600" dirty="0"/>
              <a:t>	4GB/s </a:t>
            </a:r>
            <a:r>
              <a:rPr lang="en-US" sz="1600" dirty="0" smtClean="0"/>
              <a:t>reads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7"/>
              </a:rPr>
              <a:t>s.apache.org/arrowresult3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smtClean="0"/>
              <a:t>- Pandas Integration</a:t>
            </a:r>
          </a:p>
          <a:p>
            <a:r>
              <a:rPr lang="en-US" sz="1600" dirty="0" smtClean="0"/>
              <a:t>	9.71GB/s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8"/>
              </a:rPr>
              <a:t>http</a:t>
            </a:r>
            <a:r>
              <a:rPr lang="en-US" sz="1600" dirty="0">
                <a:hlinkClick r:id="rId8"/>
              </a:rPr>
              <a:t>://</a:t>
            </a:r>
            <a:r>
              <a:rPr lang="en-US" sz="1600" dirty="0" smtClean="0">
                <a:hlinkClick r:id="rId9"/>
              </a:rPr>
              <a:t>s.apache.org/arrowresult4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09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Bindings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86002" y="1130830"/>
            <a:ext cx="2514600" cy="479822"/>
          </a:xfrm>
        </p:spPr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8372" y="1722879"/>
            <a:ext cx="3367020" cy="29634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Target Languages</a:t>
            </a:r>
          </a:p>
          <a:p>
            <a:pPr lvl="1"/>
            <a:r>
              <a:rPr lang="en-US" sz="1700" dirty="0" smtClean="0"/>
              <a:t>Java</a:t>
            </a:r>
          </a:p>
          <a:p>
            <a:pPr lvl="1"/>
            <a:r>
              <a:rPr lang="en-US" sz="1700" dirty="0" smtClean="0"/>
              <a:t>CPP</a:t>
            </a:r>
          </a:p>
          <a:p>
            <a:pPr lvl="1"/>
            <a:r>
              <a:rPr lang="en-US" sz="1700" dirty="0" smtClean="0"/>
              <a:t>Python &amp; Pandas</a:t>
            </a:r>
          </a:p>
          <a:p>
            <a:r>
              <a:rPr lang="en-US" sz="2200" dirty="0"/>
              <a:t>Engines integration:</a:t>
            </a:r>
          </a:p>
          <a:p>
            <a:pPr lvl="1"/>
            <a:r>
              <a:rPr lang="en-US" sz="1700" dirty="0" smtClean="0"/>
              <a:t>Many!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06775" y="1135396"/>
            <a:ext cx="2751426" cy="479822"/>
          </a:xfrm>
        </p:spPr>
        <p:txBody>
          <a:bodyPr/>
          <a:lstStyle/>
          <a:p>
            <a:r>
              <a:rPr lang="en-US" dirty="0" smtClean="0"/>
              <a:t>Arrow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79403" y="1747799"/>
            <a:ext cx="3958540" cy="296346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Target Languages</a:t>
            </a:r>
          </a:p>
          <a:p>
            <a:pPr lvl="1"/>
            <a:r>
              <a:rPr lang="en-US" sz="1700" dirty="0" smtClean="0"/>
              <a:t>Java </a:t>
            </a:r>
          </a:p>
          <a:p>
            <a:pPr lvl="1"/>
            <a:r>
              <a:rPr lang="en-US" sz="1700" dirty="0" smtClean="0"/>
              <a:t>CPP, Python</a:t>
            </a:r>
          </a:p>
          <a:p>
            <a:pPr lvl="1"/>
            <a:r>
              <a:rPr lang="en-US" sz="1700" dirty="0" smtClean="0"/>
              <a:t>R (underway)</a:t>
            </a:r>
          </a:p>
          <a:p>
            <a:pPr lvl="1"/>
            <a:r>
              <a:rPr lang="en-US" sz="1700" dirty="0" smtClean="0"/>
              <a:t>C, Ruby, JavaScript</a:t>
            </a:r>
            <a:endParaRPr lang="en-US" sz="1700" dirty="0"/>
          </a:p>
          <a:p>
            <a:r>
              <a:rPr lang="en-US" sz="2200" dirty="0" smtClean="0"/>
              <a:t>Engines </a:t>
            </a:r>
            <a:r>
              <a:rPr lang="en-US" sz="2200" dirty="0"/>
              <a:t>integration:</a:t>
            </a:r>
          </a:p>
          <a:p>
            <a:pPr lvl="1"/>
            <a:r>
              <a:rPr lang="en-US" sz="1700" dirty="0" smtClean="0"/>
              <a:t>Drill</a:t>
            </a:r>
          </a:p>
          <a:p>
            <a:pPr lvl="1"/>
            <a:r>
              <a:rPr lang="en-US" sz="1700" dirty="0" smtClean="0"/>
              <a:t>Pandas, R</a:t>
            </a:r>
          </a:p>
          <a:p>
            <a:pPr lvl="1"/>
            <a:r>
              <a:rPr lang="en-US" sz="1700" dirty="0" smtClean="0"/>
              <a:t>Spark (underway)</a:t>
            </a:r>
          </a:p>
          <a:p>
            <a:pPr lvl="1"/>
            <a:endParaRPr lang="en-US" sz="17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Releases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270311"/>
              </p:ext>
            </p:extLst>
          </p:nvPr>
        </p:nvGraphicFramePr>
        <p:xfrm>
          <a:off x="639501" y="719331"/>
          <a:ext cx="7864997" cy="4165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00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activity: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Integration (SPARK-13534</a:t>
            </a:r>
            <a:r>
              <a:rPr lang="en-US" dirty="0" smtClean="0"/>
              <a:t>)</a:t>
            </a:r>
          </a:p>
          <a:p>
            <a:r>
              <a:rPr lang="en-US" dirty="0"/>
              <a:t>P</a:t>
            </a:r>
            <a:r>
              <a:rPr lang="en-US" dirty="0" smtClean="0"/>
              <a:t>ages </a:t>
            </a:r>
            <a:r>
              <a:rPr lang="en-US" dirty="0"/>
              <a:t>index in </a:t>
            </a:r>
            <a:r>
              <a:rPr lang="en-US" dirty="0" smtClean="0"/>
              <a:t>Parquet footer (</a:t>
            </a:r>
            <a:r>
              <a:rPr lang="en-US" dirty="0"/>
              <a:t>PARQUET-922</a:t>
            </a:r>
            <a:r>
              <a:rPr lang="en-US" dirty="0" smtClean="0"/>
              <a:t>)</a:t>
            </a:r>
          </a:p>
          <a:p>
            <a:r>
              <a:rPr lang="de-DE" dirty="0" smtClean="0"/>
              <a:t>Arrow REST API (ARROW-1077)</a:t>
            </a:r>
            <a:endParaRPr lang="en-US" dirty="0" smtClean="0"/>
          </a:p>
          <a:p>
            <a:r>
              <a:rPr lang="en-US" dirty="0" smtClean="0"/>
              <a:t>Bindings:</a:t>
            </a:r>
          </a:p>
          <a:p>
            <a:pPr lvl="1"/>
            <a:r>
              <a:rPr lang="en-US" sz="3200" dirty="0" smtClean="0"/>
              <a:t> C, Ruby (ARROW-631)</a:t>
            </a:r>
          </a:p>
          <a:p>
            <a:pPr lvl="1"/>
            <a:r>
              <a:rPr lang="en-US" sz="3200" dirty="0" smtClean="0"/>
              <a:t>JavaScript </a:t>
            </a:r>
            <a:r>
              <a:rPr lang="en-US" sz="3200" dirty="0"/>
              <a:t>(ARROW-541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 the community</a:t>
            </a:r>
          </a:p>
          <a:p>
            <a:pPr lvl="1"/>
            <a:r>
              <a:rPr lang="en-US" dirty="0" smtClean="0"/>
              <a:t>dev@{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Slack:</a:t>
            </a:r>
          </a:p>
          <a:p>
            <a:pPr lvl="2"/>
            <a:r>
              <a:rPr lang="en-US" dirty="0" smtClean="0"/>
              <a:t>Arrow: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://apachearrowslackin.herokuapp.com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Parquet: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://parquet-slack-invite.herokuapp.com/</a:t>
            </a:r>
            <a:endParaRPr lang="en-US" dirty="0" smtClean="0"/>
          </a:p>
          <a:p>
            <a:pPr lvl="1"/>
            <a:r>
              <a:rPr lang="en-US" dirty="0" smtClean="0"/>
              <a:t>http://{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Follow @Apache{</a:t>
            </a:r>
            <a:r>
              <a:rPr lang="en-US" dirty="0" err="1" smtClean="0"/>
              <a:t>Parquet,Arrow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open source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6811702" cy="356343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Parquet</a:t>
            </a:r>
            <a:r>
              <a:rPr lang="en-US" dirty="0"/>
              <a:t>: Common need for </a:t>
            </a:r>
            <a:r>
              <a:rPr lang="en-US" b="1" dirty="0" smtClean="0"/>
              <a:t>on disk </a:t>
            </a:r>
            <a:r>
              <a:rPr lang="en-US" dirty="0" smtClean="0"/>
              <a:t>columnar.</a:t>
            </a:r>
          </a:p>
          <a:p>
            <a:r>
              <a:rPr lang="en-US" b="1" dirty="0" smtClean="0"/>
              <a:t>Arrow</a:t>
            </a:r>
            <a:r>
              <a:rPr lang="en-US" dirty="0" smtClean="0"/>
              <a:t>: Common need for </a:t>
            </a:r>
            <a:r>
              <a:rPr lang="en-US" b="1" dirty="0" smtClean="0"/>
              <a:t>in memory </a:t>
            </a:r>
            <a:r>
              <a:rPr lang="en-US" dirty="0" smtClean="0"/>
              <a:t>columnar.</a:t>
            </a:r>
          </a:p>
          <a:p>
            <a:r>
              <a:rPr lang="en-US" dirty="0"/>
              <a:t>Arrow </a:t>
            </a:r>
            <a:r>
              <a:rPr lang="en-US" dirty="0" smtClean="0"/>
              <a:t>is building </a:t>
            </a:r>
            <a:r>
              <a:rPr lang="en-US" dirty="0"/>
              <a:t>on the success of Parquet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Top-level Apache project</a:t>
            </a:r>
          </a:p>
          <a:p>
            <a:r>
              <a:rPr lang="en-US" dirty="0" smtClean="0"/>
              <a:t>Standard from the start:</a:t>
            </a:r>
          </a:p>
          <a:p>
            <a:pPr lvl="1"/>
            <a:r>
              <a:rPr lang="en-US" dirty="0" smtClean="0"/>
              <a:t>Members from 13+ major open source projects involved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the </a:t>
            </a:r>
            <a:r>
              <a:rPr lang="en-US" dirty="0" smtClean="0"/>
              <a:t>effort</a:t>
            </a:r>
          </a:p>
          <a:p>
            <a:pPr lvl="1"/>
            <a:r>
              <a:rPr lang="en-US" dirty="0" smtClean="0"/>
              <a:t>Create an ecosystem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755261"/>
              </p:ext>
            </p:extLst>
          </p:nvPr>
        </p:nvGraphicFramePr>
        <p:xfrm>
          <a:off x="7361499" y="336559"/>
          <a:ext cx="1325301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5301"/>
              </a:tblGrid>
              <a:tr h="1919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Calcite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Cassandra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Deeplearning4j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Drill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Hadoop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HBase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Ibis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Impala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Kudu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Pandas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Parquet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Phoenix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Spark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Storm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22762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Lato" charset="0"/>
                          <a:ea typeface="Lato" charset="0"/>
                          <a:cs typeface="Lato" charset="0"/>
                        </a:rPr>
                        <a:t>R</a:t>
                      </a:r>
                      <a:endParaRPr lang="en-US" sz="12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76" y="1011170"/>
            <a:ext cx="310515" cy="581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3" y="1119953"/>
            <a:ext cx="310515" cy="58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4" y="2992155"/>
            <a:ext cx="1422294" cy="294268"/>
          </a:xfrm>
          <a:prstGeom prst="rect">
            <a:avLst/>
          </a:prstGeom>
        </p:spPr>
      </p:pic>
      <p:sp>
        <p:nvSpPr>
          <p:cNvPr id="199" name="Title 1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and Ecosystem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457200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Before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43501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With Arrow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35740" y="3246770"/>
            <a:ext cx="3986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Each system has its own internal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70-80% CPU wasted on serialization and deserialization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Functionality duplication and unnecessary conversions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829177" y="3246770"/>
            <a:ext cx="39290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All systems utilize the same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No overhead for cross-system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Projects can share functionality (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Parquet-to-Arrow reader)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252201"/>
            <a:ext cx="354330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252201"/>
            <a:ext cx="3543299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6" y="2479039"/>
            <a:ext cx="492797" cy="49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317" y="2890946"/>
            <a:ext cx="514218" cy="377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17" y="2453332"/>
            <a:ext cx="492797" cy="492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508" y="2890946"/>
            <a:ext cx="514218" cy="37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508" y="1966572"/>
            <a:ext cx="342907" cy="342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3614765" y="2668102"/>
            <a:ext cx="469589" cy="355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8175323" y="2699563"/>
            <a:ext cx="469589" cy="355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17" y="3008081"/>
            <a:ext cx="1422294" cy="29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1229435"/>
            <a:ext cx="504448" cy="268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1183847"/>
            <a:ext cx="504448" cy="268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586" y="810971"/>
            <a:ext cx="591680" cy="418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3119" y="833737"/>
            <a:ext cx="591680" cy="4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Columnar representation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4" y="870699"/>
            <a:ext cx="1369392" cy="243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4" y="1424221"/>
            <a:ext cx="2362048" cy="132743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404058" y="1312537"/>
            <a:ext cx="2408910" cy="15508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76928"/>
          </a:xfrm>
        </p:spPr>
        <p:txBody>
          <a:bodyPr/>
          <a:lstStyle/>
          <a:p>
            <a:r>
              <a:rPr lang="en-US" smtClean="0"/>
              <a:t>Columnar </a:t>
            </a: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9" name="Shape 87"/>
          <p:cNvSpPr/>
          <p:nvPr/>
        </p:nvSpPr>
        <p:spPr>
          <a:xfrm>
            <a:off x="753712" y="1404205"/>
            <a:ext cx="915315" cy="3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87959">
              <a:defRPr sz="1800"/>
            </a:pPr>
            <a:r>
              <a:rPr sz="11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Logical table</a:t>
            </a:r>
          </a:p>
          <a:p>
            <a:pPr defTabSz="287959">
              <a:defRPr sz="1800"/>
            </a:pPr>
            <a:r>
              <a:rPr sz="11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representation</a:t>
            </a:r>
          </a:p>
        </p:txBody>
      </p:sp>
      <p:sp>
        <p:nvSpPr>
          <p:cNvPr id="10" name="Shape 88"/>
          <p:cNvSpPr/>
          <p:nvPr/>
        </p:nvSpPr>
        <p:spPr>
          <a:xfrm>
            <a:off x="2828729" y="1404205"/>
            <a:ext cx="714939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Row layout</a:t>
            </a:r>
          </a:p>
        </p:txBody>
      </p:sp>
      <p:sp>
        <p:nvSpPr>
          <p:cNvPr id="11" name="Shape 89"/>
          <p:cNvSpPr/>
          <p:nvPr/>
        </p:nvSpPr>
        <p:spPr>
          <a:xfrm>
            <a:off x="2795688" y="2156860"/>
            <a:ext cx="920124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Column layout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437" y="1869628"/>
            <a:ext cx="1040312" cy="14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8669" y="1650186"/>
            <a:ext cx="4612199" cy="35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8669" y="2398053"/>
            <a:ext cx="4612199" cy="957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39509" y="531698"/>
            <a:ext cx="1102121" cy="325032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82"/>
          <p:cNvSpPr/>
          <p:nvPr/>
        </p:nvSpPr>
        <p:spPr>
          <a:xfrm>
            <a:off x="7783598" y="3782022"/>
            <a:ext cx="121394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EmrgencyKittens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Disk and 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437418" cy="3706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trade offs</a:t>
            </a:r>
          </a:p>
          <a:p>
            <a:pPr lvl="1"/>
            <a:r>
              <a:rPr lang="en-US" dirty="0" smtClean="0"/>
              <a:t>On disk: Storage. </a:t>
            </a:r>
          </a:p>
          <a:p>
            <a:pPr lvl="2"/>
            <a:r>
              <a:rPr lang="en-US" dirty="0" smtClean="0"/>
              <a:t>Accessed by multiple queries.</a:t>
            </a:r>
          </a:p>
          <a:p>
            <a:pPr lvl="2"/>
            <a:r>
              <a:rPr lang="en-US" dirty="0" smtClean="0"/>
              <a:t>Priority to I/O reduction (but still needs good CPU throughput).</a:t>
            </a:r>
          </a:p>
          <a:p>
            <a:pPr lvl="2"/>
            <a:r>
              <a:rPr lang="en-US" dirty="0" smtClean="0"/>
              <a:t>Mostly Streaming access.</a:t>
            </a:r>
          </a:p>
          <a:p>
            <a:pPr lvl="1"/>
            <a:r>
              <a:rPr lang="en-US" dirty="0" smtClean="0"/>
              <a:t>In memory: Transient.</a:t>
            </a:r>
          </a:p>
          <a:p>
            <a:pPr lvl="2"/>
            <a:r>
              <a:rPr lang="en-US" dirty="0" smtClean="0"/>
              <a:t>Specific to one query execution.</a:t>
            </a:r>
          </a:p>
          <a:p>
            <a:pPr lvl="2"/>
            <a:r>
              <a:rPr lang="en-US" dirty="0" smtClean="0"/>
              <a:t>Priority to CPU throughput (but still needs good I/O).</a:t>
            </a:r>
          </a:p>
          <a:p>
            <a:pPr lvl="2"/>
            <a:r>
              <a:rPr lang="en-US" dirty="0" smtClean="0"/>
              <a:t>Streaming and Random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remio Theme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1C69CF"/>
      </a:accent1>
      <a:accent2>
        <a:srgbClr val="358BF3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93032</TotalTime>
  <Words>757</Words>
  <Application>Microsoft Macintosh PowerPoint</Application>
  <PresentationFormat>On-screen Show (16:9)</PresentationFormat>
  <Paragraphs>237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Calibri Light</vt:lpstr>
      <vt:lpstr>Calibri Light</vt:lpstr>
      <vt:lpstr>Consolas</vt:lpstr>
      <vt:lpstr>Helvetica Neue Light</vt:lpstr>
      <vt:lpstr>HelveticaNeue-Light</vt:lpstr>
      <vt:lpstr>Lato</vt:lpstr>
      <vt:lpstr>Lato Regular</vt:lpstr>
      <vt:lpstr>Arial</vt:lpstr>
      <vt:lpstr>Office Theme</vt:lpstr>
      <vt:lpstr>PowerPoint Presentation</vt:lpstr>
      <vt:lpstr>PowerPoint Presentation</vt:lpstr>
      <vt:lpstr>Agenda</vt:lpstr>
      <vt:lpstr>Community Driven Standard</vt:lpstr>
      <vt:lpstr>An open source standard</vt:lpstr>
      <vt:lpstr>Interoperability and Ecosystem</vt:lpstr>
      <vt:lpstr>Benefits of Columnar representation</vt:lpstr>
      <vt:lpstr>Columnar layout</vt:lpstr>
      <vt:lpstr>On Disk and in Memory</vt:lpstr>
      <vt:lpstr>Parquet on disk columnar format</vt:lpstr>
      <vt:lpstr>Parquet on disk columnar format</vt:lpstr>
      <vt:lpstr>Parquet nested representation</vt:lpstr>
      <vt:lpstr>Access only the data you need</vt:lpstr>
      <vt:lpstr>Parquet file layout</vt:lpstr>
      <vt:lpstr>Arrow in memory columnar format</vt:lpstr>
      <vt:lpstr>Arrow goals</vt:lpstr>
      <vt:lpstr>Arrow in memory columnar format</vt:lpstr>
      <vt:lpstr>CPU pipeline</vt:lpstr>
      <vt:lpstr>Columnar data</vt:lpstr>
      <vt:lpstr>Record Batch Construction</vt:lpstr>
      <vt:lpstr>Vertical integration: Parquet to Arrow</vt:lpstr>
      <vt:lpstr>Representation comparison for flat schema</vt:lpstr>
      <vt:lpstr>Naïve conversion</vt:lpstr>
      <vt:lpstr>Naïve conversion</vt:lpstr>
      <vt:lpstr>Peeling away abstraction layers Vectorized read</vt:lpstr>
      <vt:lpstr>Bit packing case</vt:lpstr>
      <vt:lpstr>Bit packing case</vt:lpstr>
      <vt:lpstr>Run length encoding case</vt:lpstr>
      <vt:lpstr>Run length encoding case</vt:lpstr>
      <vt:lpstr>Run length encoding case</vt:lpstr>
      <vt:lpstr>Predicate push down</vt:lpstr>
      <vt:lpstr>Example: filter and projection </vt:lpstr>
      <vt:lpstr>Naive filter and projection implementation</vt:lpstr>
      <vt:lpstr>Peeling away abstractions</vt:lpstr>
      <vt:lpstr>Arrow based communication</vt:lpstr>
      <vt:lpstr>Universal high performance UDFs</vt:lpstr>
      <vt:lpstr>Arrow RPC/REST API</vt:lpstr>
      <vt:lpstr>RPC: arrow based storage interchange</vt:lpstr>
      <vt:lpstr>RPC: arrow based cache</vt:lpstr>
      <vt:lpstr>RPC: Single system execution</vt:lpstr>
      <vt:lpstr>Results</vt:lpstr>
      <vt:lpstr>Language Bindings</vt:lpstr>
      <vt:lpstr>Arrow Releases</vt:lpstr>
      <vt:lpstr>Current activity:</vt:lpstr>
      <vt:lpstr>Get Involved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Julien Le Dem</cp:lastModifiedBy>
  <cp:revision>1407</cp:revision>
  <cp:lastPrinted>2016-06-02T15:48:51Z</cp:lastPrinted>
  <dcterms:created xsi:type="dcterms:W3CDTF">2010-04-12T23:12:02Z</dcterms:created>
  <dcterms:modified xsi:type="dcterms:W3CDTF">2017-09-28T17:31:31Z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